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CCDD4-A407-4BAB-A477-A770BBF7F1ED}" v="4" dt="2023-09-11T08:44:16.431"/>
    <p1510:client id="{E009E9E8-D6F1-5BF0-EB01-59BFBB2AD462}" v="69" dt="2023-09-12T09:31:1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339D5-7D0D-4090-8616-E0EA980A5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A2B19D-3B53-462B-9D9F-EE5966788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LID4096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DDA47-B27A-4162-920F-77FEDD9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3213B-D35B-467F-8DAA-A11CEAAD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66669F-3A46-4CCD-8841-C6726C68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688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7BC36-7C04-470E-ADEA-18C83850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135673-BCCE-44A4-8B0A-3BCF27E9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0C160E-2554-4093-B365-4C14AF6C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3A5C7F-D986-4778-8988-90C9C52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E297F-B2CE-48CE-8BD4-85ABEDE5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7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4E101C-5D16-4DA1-9EB7-AF8270CD8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49F00C-2F2E-4CD5-B4A8-F5EDE033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6290C5-881C-4EEC-8F9D-AD3B5A7E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C7303-D9E6-475C-8D72-4C381C4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51825A-A853-412C-8A0A-975A8B31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04FCE-DF2C-4FD1-8F6D-8C7682C6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04E3F-527A-4C76-99D7-5BBECC1FC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DF251-8A55-485B-8DB5-4D9B83E5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CC354-49F4-46B1-BF77-A8ACB8BE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AB128-2C49-49B4-A935-8DE3B337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51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180D9-5EF8-4B68-B887-D959E475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19D18C-B2A5-4018-BBA8-AF9F4D8ED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91B35C-A5E3-415E-9390-F38E1D9F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BC8D8-3785-4364-97E8-72AACF5F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B0649-5998-4D8C-9BF0-B1BC8CEA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72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B4914-24A3-4E90-BE6A-62985A1B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91C39-2F8B-4BCE-96BF-1DCB28DFC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49F833-F34F-4637-AC91-F9B0465E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B2B25F-2113-41DC-A55E-95A31084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F9EE5-FF5C-4915-963E-41D6CDEE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91496F-CAC7-40B2-BE48-B2186884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4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04B29-84BA-42E7-825C-52DD0F53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727E48-4007-447D-8E14-742BF15A8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07115-C8FD-4868-BA82-EB1306892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146800-7723-429C-9B5A-E4C33E074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F42C0D-FF82-4324-9649-0C8FD0DB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4C8D83-03DE-41D7-8910-DF496C4E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ED91B9-045A-4635-BDB2-1735E73F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953C33-861B-447B-A1E5-99DC96B4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0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8339B-B662-49BD-A451-8516516C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A948A2-FEE0-4978-BD08-908047F1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520C41-18B7-4424-A109-2384D732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7C1ABA-9483-4A97-972B-11B3FC9E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02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A89AE8-5622-4871-A490-9237DD05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000580-1A2C-4813-952A-8FDE5E15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7DE96-1E0A-4137-87D1-59058926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733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4759A-FE71-456C-B623-C3BEA507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F1511-C149-4BF6-9F2D-67826C878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2A979C-FC6E-49C8-AF51-F8CA2F4B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852D93-980F-4131-BE17-6F08CD22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0702CE-27C5-420D-B3AB-FDC39873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E21BDD-E495-431C-A0B9-135C3260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75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C0EFB-9327-423F-B7F0-38B7EB46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C1B07C-A7B9-4EE9-80A9-61A258DF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1AD550-6CDB-452F-9CB5-1381F3A9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31BC42-7BFE-466F-8947-C0593731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BFC54-075C-48D9-8B98-07EA20BC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11AD5-73F4-4D3A-89E7-9D2CD07D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71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C48530-A154-4078-B010-6823C54C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LID409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F5826A-7530-4AE1-938A-A4E681185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ID4096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B2740-B9CE-4DDF-9A15-A3CDCC03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FA6E-B863-4295-BFE5-EF38C4ABE0D1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CF8C0-581A-4BCD-8F2E-380EDC303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CB46BC-A3C0-41E8-98C3-B7EAFDDE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9CF1-654B-4A59-A311-EBCFD7E1640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7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0B323-806F-4589-8B3A-A0639FE7B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106" y="1172151"/>
            <a:ext cx="12304212" cy="129055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Role of Colposcopy following treatment for HSIL/AIS</a:t>
            </a:r>
            <a:br>
              <a:rPr lang="en-US" sz="1600" b="1" dirty="0">
                <a:solidFill>
                  <a:srgbClr val="3A3C41"/>
                </a:solidFill>
                <a:latin typeface="Raleway" pitchFamily="2" charset="0"/>
              </a:rPr>
            </a:br>
            <a:r>
              <a:rPr lang="en-US" sz="2000" i="1" dirty="0">
                <a:latin typeface="Raleway" pitchFamily="2" charset="0"/>
                <a:cs typeface="Arial" panose="020B0604020202020204" pitchFamily="34" charset="0"/>
              </a:rPr>
              <a:t>Co-hosted by the</a:t>
            </a:r>
            <a:r>
              <a:rPr lang="es-ES" sz="2000" i="1" dirty="0"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Raleway" pitchFamily="2" charset="0"/>
                <a:cs typeface="Arial" panose="020B0604020202020204" pitchFamily="34" charset="0"/>
              </a:rPr>
              <a:t>the Italian Society of Colposcopy ( SICPCV) </a:t>
            </a:r>
            <a:br>
              <a:rPr lang="en-US" sz="800" b="0" i="0" dirty="0">
                <a:solidFill>
                  <a:srgbClr val="7B7D85"/>
                </a:solidFill>
                <a:effectLst/>
                <a:latin typeface="Raleway" pitchFamily="2" charset="0"/>
              </a:rPr>
            </a:br>
            <a:r>
              <a:rPr lang="fr-BE" sz="1500" i="1" dirty="0" err="1">
                <a:latin typeface="Raleway" pitchFamily="2" charset="0"/>
                <a:cs typeface="Arial" panose="020B0604020202020204" pitchFamily="34" charset="0"/>
              </a:rPr>
              <a:t>October</a:t>
            </a:r>
            <a:r>
              <a:rPr lang="fr-BE" sz="1500" i="1" dirty="0">
                <a:latin typeface="Raleway" pitchFamily="2" charset="0"/>
                <a:cs typeface="Arial" panose="020B0604020202020204" pitchFamily="34" charset="0"/>
              </a:rPr>
              <a:t> 04th, 2023  - 7pm CET</a:t>
            </a:r>
            <a:endParaRPr lang="LID4096" sz="1500" i="1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5B34D6CB-F5F4-11C9-3D92-E3EC04496CCD}"/>
              </a:ext>
            </a:extLst>
          </p:cNvPr>
          <p:cNvSpPr>
            <a:spLocks noGrp="1"/>
          </p:cNvSpPr>
          <p:nvPr/>
        </p:nvSpPr>
        <p:spPr>
          <a:xfrm>
            <a:off x="196871" y="2523199"/>
            <a:ext cx="11798257" cy="3925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i="1" dirty="0">
                <a:latin typeface="Raleway"/>
              </a:rPr>
              <a:t>Moderated by  </a:t>
            </a:r>
            <a:r>
              <a:rPr lang="fr-BE" sz="1400" i="1" dirty="0">
                <a:latin typeface="Raleway"/>
              </a:rPr>
              <a:t>Dr. P. </a:t>
            </a:r>
            <a:r>
              <a:rPr lang="fr-BE" sz="1400" i="1">
                <a:latin typeface="Raleway"/>
              </a:rPr>
              <a:t>Nieminen and Dr. </a:t>
            </a:r>
            <a:r>
              <a:rPr lang="fr-BE" sz="1400" i="1" dirty="0">
                <a:latin typeface="Raleway"/>
              </a:rPr>
              <a:t>R. </a:t>
            </a:r>
            <a:r>
              <a:rPr lang="fr-BE" sz="1400" i="1" dirty="0" err="1">
                <a:latin typeface="Raleway"/>
              </a:rPr>
              <a:t>Jach</a:t>
            </a:r>
            <a:endParaRPr lang="en-US" sz="1400" i="1" dirty="0" err="1">
              <a:latin typeface="Raleway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latin typeface="Raleway"/>
              </a:rPr>
              <a:t>7.00 - 7.05 | Introduction with </a:t>
            </a:r>
            <a:r>
              <a:rPr lang="fr-BE" sz="1600" i="1" dirty="0">
                <a:latin typeface="Raleway"/>
              </a:rPr>
              <a:t>Dr. A. Pedro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i="1" dirty="0">
                <a:latin typeface="Raleway"/>
              </a:rPr>
              <a:t> </a:t>
            </a:r>
            <a:r>
              <a:rPr lang="en-GB" sz="1600" i="1" dirty="0">
                <a:latin typeface="Raleway"/>
              </a:rPr>
              <a:t>7.05 - 7.15 | </a:t>
            </a:r>
            <a:r>
              <a:rPr lang="fr-BE" sz="1600" i="1" dirty="0">
                <a:latin typeface="Raleway"/>
              </a:rPr>
              <a:t>Post-</a:t>
            </a:r>
            <a:r>
              <a:rPr lang="fr-BE" sz="1600" i="1" dirty="0" err="1">
                <a:latin typeface="Raleway"/>
              </a:rPr>
              <a:t>treatment</a:t>
            </a:r>
            <a:r>
              <a:rPr lang="fr-BE" sz="1600" i="1" dirty="0">
                <a:latin typeface="Raleway"/>
              </a:rPr>
              <a:t> follow up guidelines </a:t>
            </a:r>
            <a:r>
              <a:rPr lang="fr-BE" sz="1600" i="1" dirty="0" err="1">
                <a:latin typeface="Raleway"/>
              </a:rPr>
              <a:t>with</a:t>
            </a:r>
            <a:r>
              <a:rPr lang="fr-BE" sz="1600" i="1" dirty="0">
                <a:latin typeface="Raleway"/>
              </a:rPr>
              <a:t> Dr. A. </a:t>
            </a:r>
            <a:r>
              <a:rPr lang="fr-BE" sz="1600" i="1" dirty="0" err="1">
                <a:latin typeface="Raleway"/>
              </a:rPr>
              <a:t>Liverani</a:t>
            </a:r>
            <a:endParaRPr lang="fr-BE" sz="1600" i="1" dirty="0">
              <a:latin typeface="Raleway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i="1" dirty="0">
                <a:latin typeface="Raleway"/>
              </a:rPr>
              <a:t> </a:t>
            </a:r>
            <a:r>
              <a:rPr lang="en-GB" sz="1600" i="1" dirty="0">
                <a:latin typeface="Raleway"/>
              </a:rPr>
              <a:t>7.15 - 7.25| </a:t>
            </a:r>
            <a:r>
              <a:rPr lang="fr-BE" sz="1600" i="1" dirty="0">
                <a:latin typeface="Raleway"/>
              </a:rPr>
              <a:t>The </a:t>
            </a:r>
            <a:r>
              <a:rPr lang="fr-BE" sz="1600" i="1" dirty="0" err="1">
                <a:latin typeface="Raleway"/>
              </a:rPr>
              <a:t>role</a:t>
            </a:r>
            <a:r>
              <a:rPr lang="fr-BE" sz="1600" i="1" dirty="0">
                <a:latin typeface="Raleway"/>
              </a:rPr>
              <a:t> of </a:t>
            </a:r>
            <a:r>
              <a:rPr lang="fr-BE" sz="1600" i="1" dirty="0" err="1">
                <a:latin typeface="Raleway"/>
              </a:rPr>
              <a:t>cytology</a:t>
            </a:r>
            <a:r>
              <a:rPr lang="fr-BE" sz="1600" i="1" dirty="0">
                <a:latin typeface="Raleway"/>
              </a:rPr>
              <a:t> and HPV test </a:t>
            </a:r>
            <a:r>
              <a:rPr lang="fr-BE" sz="1600" i="1" dirty="0" err="1">
                <a:latin typeface="Raleway"/>
              </a:rPr>
              <a:t>following</a:t>
            </a:r>
            <a:r>
              <a:rPr lang="fr-BE" sz="1600" i="1" dirty="0">
                <a:latin typeface="Raleway"/>
              </a:rPr>
              <a:t> </a:t>
            </a:r>
            <a:r>
              <a:rPr lang="fr-BE" sz="1600" i="1" dirty="0" err="1">
                <a:latin typeface="Raleway"/>
              </a:rPr>
              <a:t>treatment</a:t>
            </a:r>
            <a:r>
              <a:rPr lang="fr-BE" sz="1600" i="1" dirty="0">
                <a:latin typeface="Raleway"/>
              </a:rPr>
              <a:t> of HSIL / AIS </a:t>
            </a:r>
            <a:r>
              <a:rPr lang="es-ES" sz="1600" i="1" dirty="0" err="1">
                <a:latin typeface="Raleway"/>
              </a:rPr>
              <a:t>with</a:t>
            </a:r>
            <a:r>
              <a:rPr lang="es-ES" sz="1600" i="1" dirty="0">
                <a:latin typeface="Raleway"/>
              </a:rPr>
              <a:t> Dr. </a:t>
            </a:r>
            <a:r>
              <a:rPr lang="fr-BE" sz="1600" i="1" dirty="0">
                <a:latin typeface="Raleway"/>
              </a:rPr>
              <a:t>M. Preti </a:t>
            </a:r>
            <a:endParaRPr lang="en-GB" sz="1600" i="1" dirty="0">
              <a:latin typeface="Raleway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latin typeface="Raleway"/>
              </a:rPr>
              <a:t> 7.25 - 7.35 | </a:t>
            </a:r>
            <a:r>
              <a:rPr lang="fr-BE" sz="1600" i="1" dirty="0">
                <a:latin typeface="Raleway"/>
              </a:rPr>
              <a:t>The </a:t>
            </a:r>
            <a:r>
              <a:rPr lang="fr-BE" sz="1600" i="1" dirty="0" err="1">
                <a:latin typeface="Raleway"/>
              </a:rPr>
              <a:t>role</a:t>
            </a:r>
            <a:r>
              <a:rPr lang="fr-BE" sz="1600" i="1" dirty="0">
                <a:latin typeface="Raleway"/>
              </a:rPr>
              <a:t> of </a:t>
            </a:r>
            <a:r>
              <a:rPr lang="fr-BE" sz="1600" i="1" dirty="0" err="1">
                <a:latin typeface="Raleway"/>
              </a:rPr>
              <a:t>colposcopy</a:t>
            </a:r>
            <a:r>
              <a:rPr lang="fr-BE" sz="1600" i="1" dirty="0">
                <a:latin typeface="Raleway"/>
              </a:rPr>
              <a:t> </a:t>
            </a:r>
            <a:r>
              <a:rPr lang="fr-BE" sz="1600" i="1" dirty="0" err="1">
                <a:latin typeface="Raleway"/>
              </a:rPr>
              <a:t>following</a:t>
            </a:r>
            <a:r>
              <a:rPr lang="fr-BE" sz="1600" i="1" dirty="0">
                <a:latin typeface="Raleway"/>
              </a:rPr>
              <a:t> </a:t>
            </a:r>
            <a:r>
              <a:rPr lang="fr-BE" sz="1600" i="1" dirty="0" err="1">
                <a:latin typeface="Raleway"/>
              </a:rPr>
              <a:t>treatment</a:t>
            </a:r>
            <a:r>
              <a:rPr lang="fr-BE" sz="1600" i="1" dirty="0">
                <a:latin typeface="Raleway"/>
              </a:rPr>
              <a:t> of HSIL / AIS </a:t>
            </a:r>
            <a:r>
              <a:rPr lang="fr-BE" sz="1600" i="1" dirty="0" err="1">
                <a:latin typeface="Raleway"/>
              </a:rPr>
              <a:t>with</a:t>
            </a:r>
            <a:r>
              <a:rPr lang="fr-BE" sz="1600" i="1" dirty="0">
                <a:latin typeface="Raleway"/>
              </a:rPr>
              <a:t> Dr A. Ciavattini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600" i="1" dirty="0">
                <a:latin typeface="Raleway"/>
              </a:rPr>
              <a:t> </a:t>
            </a:r>
            <a:r>
              <a:rPr lang="en-GB" sz="1600" i="1" dirty="0">
                <a:latin typeface="Raleway"/>
              </a:rPr>
              <a:t>7.35 - 7.55 | </a:t>
            </a:r>
            <a:r>
              <a:rPr lang="fr-BE" sz="1600" i="1" dirty="0" err="1">
                <a:latin typeface="Raleway"/>
              </a:rPr>
              <a:t>Clinical</a:t>
            </a:r>
            <a:r>
              <a:rPr lang="fr-BE" sz="1600" i="1" dirty="0">
                <a:latin typeface="Raleway"/>
              </a:rPr>
              <a:t> / </a:t>
            </a:r>
            <a:r>
              <a:rPr lang="fr-BE" sz="1600" i="1" dirty="0" err="1">
                <a:latin typeface="Raleway"/>
              </a:rPr>
              <a:t>colposcopy</a:t>
            </a:r>
            <a:r>
              <a:rPr lang="fr-BE" sz="1600" i="1" dirty="0">
                <a:latin typeface="Raleway"/>
              </a:rPr>
              <a:t> cases </a:t>
            </a:r>
            <a:r>
              <a:rPr lang="fr-BE" sz="1600" i="1" dirty="0" err="1">
                <a:latin typeface="Raleway"/>
              </a:rPr>
              <a:t>with</a:t>
            </a:r>
            <a:r>
              <a:rPr lang="fr-BE" sz="1600" i="1" dirty="0">
                <a:latin typeface="Raleway"/>
              </a:rPr>
              <a:t> Dr M. Barbero and R. De Vincenzo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latin typeface="Raleway"/>
              </a:rPr>
              <a:t>7.55 – 8.15 | </a:t>
            </a:r>
            <a:r>
              <a:rPr lang="en-US" sz="1600" i="1" dirty="0">
                <a:latin typeface="Raleway"/>
              </a:rPr>
              <a:t>Q&amp;A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>
                <a:latin typeface="Raleway"/>
              </a:rPr>
              <a:t> 8.15 – 8.20 | </a:t>
            </a:r>
            <a:r>
              <a:rPr lang="fr-BE" sz="1600" i="1" dirty="0" err="1">
                <a:latin typeface="Raleway"/>
              </a:rPr>
              <a:t>Closing</a:t>
            </a:r>
            <a:r>
              <a:rPr lang="fr-BE" sz="1600" i="1" dirty="0">
                <a:latin typeface="Raleway"/>
              </a:rPr>
              <a:t> </a:t>
            </a:r>
            <a:r>
              <a:rPr lang="fr-BE" sz="1600" i="1" dirty="0" err="1">
                <a:latin typeface="Raleway"/>
              </a:rPr>
              <a:t>remarks</a:t>
            </a:r>
            <a:r>
              <a:rPr lang="fr-BE" sz="1600" i="1" dirty="0">
                <a:latin typeface="Raleway"/>
              </a:rPr>
              <a:t> </a:t>
            </a:r>
            <a:r>
              <a:rPr lang="fr-BE" sz="1600" i="1" dirty="0" err="1">
                <a:latin typeface="Raleway"/>
              </a:rPr>
              <a:t>with</a:t>
            </a:r>
            <a:r>
              <a:rPr lang="fr-BE" sz="1600" i="1" dirty="0">
                <a:latin typeface="Raleway"/>
              </a:rPr>
              <a:t> Dr. A. Pedro</a:t>
            </a:r>
            <a:endParaRPr lang="en-US" sz="1600" i="1" dirty="0">
              <a:latin typeface="Raleway" pitchFamily="2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i="1" dirty="0">
              <a:effectLst/>
              <a:latin typeface="Raleway" pitchFamily="2" charset="0"/>
            </a:endParaRPr>
          </a:p>
          <a:p>
            <a:pPr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sz="1700" i="1" dirty="0">
              <a:solidFill>
                <a:srgbClr val="201F1E"/>
              </a:solidFill>
              <a:effectLst/>
              <a:latin typeface="Raleway" pitchFamily="2" charset="0"/>
            </a:endParaRPr>
          </a:p>
          <a:p>
            <a:pPr marL="342900" indent="-342900">
              <a:buFontTx/>
              <a:buChar char="-"/>
            </a:pPr>
            <a:endParaRPr lang="LID4096" sz="15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ADEB7B-79E6-8A80-A188-75ACAB84E233}"/>
              </a:ext>
            </a:extLst>
          </p:cNvPr>
          <p:cNvSpPr txBox="1"/>
          <p:nvPr/>
        </p:nvSpPr>
        <p:spPr>
          <a:xfrm>
            <a:off x="10152440" y="584671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400" i="1" err="1">
                <a:latin typeface="Raleway"/>
              </a:rPr>
              <a:t>With</a:t>
            </a:r>
            <a:r>
              <a:rPr lang="fr-BE" sz="1400" i="1" dirty="0">
                <a:latin typeface="Raleway"/>
              </a:rPr>
              <a:t> the support of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5F586C-C075-39F0-B07F-4F0DBC98E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45" y="6226628"/>
            <a:ext cx="1502437" cy="5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84001e-7d3f-432c-812b-a1f644525a80">
      <Terms xmlns="http://schemas.microsoft.com/office/infopath/2007/PartnerControls"/>
    </lcf76f155ced4ddcb4097134ff3c332f>
    <TaxCatchAll xmlns="5ed56599-0d1e-42e1-8683-bc3aeccf6e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699D69ACE24849AF5465D2EDBCE34C" ma:contentTypeVersion="14" ma:contentTypeDescription="Creare un nuovo documento." ma:contentTypeScope="" ma:versionID="7c84237a860c58fda172beab720010e9">
  <xsd:schema xmlns:xsd="http://www.w3.org/2001/XMLSchema" xmlns:xs="http://www.w3.org/2001/XMLSchema" xmlns:p="http://schemas.microsoft.com/office/2006/metadata/properties" xmlns:ns2="0c84001e-7d3f-432c-812b-a1f644525a80" xmlns:ns3="5ed56599-0d1e-42e1-8683-bc3aeccf6e8f" targetNamespace="http://schemas.microsoft.com/office/2006/metadata/properties" ma:root="true" ma:fieldsID="9dd0372a05c2ddc8c0f6aa5bb614f55a" ns2:_="" ns3:_="">
    <xsd:import namespace="0c84001e-7d3f-432c-812b-a1f644525a80"/>
    <xsd:import namespace="5ed56599-0d1e-42e1-8683-bc3aeccf6e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4001e-7d3f-432c-812b-a1f6445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00597aba-597e-439f-98d7-73896d282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56599-0d1e-42e1-8683-bc3aeccf6e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7f3191b-096b-41c4-a2f8-061c7a379a29}" ma:internalName="TaxCatchAll" ma:showField="CatchAllData" ma:web="5ed56599-0d1e-42e1-8683-bc3aeccf6e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8E17F-AC6D-467C-8AA8-3F9C1191A019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5ed56599-0d1e-42e1-8683-bc3aeccf6e8f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0c84001e-7d3f-432c-812b-a1f644525a80"/>
  </ds:schemaRefs>
</ds:datastoreItem>
</file>

<file path=customXml/itemProps2.xml><?xml version="1.0" encoding="utf-8"?>
<ds:datastoreItem xmlns:ds="http://schemas.openxmlformats.org/officeDocument/2006/customXml" ds:itemID="{B9A4E0F0-2A4B-4CF3-BDDA-7E1DE9F95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4001e-7d3f-432c-812b-a1f644525a80"/>
    <ds:schemaRef ds:uri="5ed56599-0d1e-42e1-8683-bc3aeccf6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CBF79-4F37-4258-A5FA-A1C3BEE00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inherit</vt:lpstr>
      <vt:lpstr>Raleway</vt:lpstr>
      <vt:lpstr>Thème Office</vt:lpstr>
      <vt:lpstr>Role of Colposcopy following treatment for HSIL/AIS Co-hosted by the the Italian Society of Colposcopy ( SICPCV)  October 04th, 2023  - 7pm CET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GLANDULAR PHATOLOGY – A CHALLENGE FOR COLPOSCOPISTS September 30th 2021 6pm-7pm</dc:title>
  <dc:creator>Miguel Bouvier</dc:creator>
  <cp:lastModifiedBy>Greta Bitante</cp:lastModifiedBy>
  <cp:revision>75</cp:revision>
  <dcterms:created xsi:type="dcterms:W3CDTF">2021-09-29T12:05:14Z</dcterms:created>
  <dcterms:modified xsi:type="dcterms:W3CDTF">2023-09-12T09:35:10Z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0x010100FD699D69ACE24849AF5465D2EDBCE34C</vt:lpwstr>
  </property>
  <property fmtid="{D5CDD505-2E9C-101B-9397-08002B2CF9AE}" pid="3" name="MediaServiceImageTags">
    <vt:lpwstr/>
  </property>
</Properties>
</file>